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9" r:id="rId11"/>
    <p:sldId id="261" r:id="rId12"/>
    <p:sldId id="262" r:id="rId13"/>
    <p:sldId id="263" r:id="rId14"/>
    <p:sldId id="264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16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46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7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5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7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3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5" name="Text 2"/>
          <p:cNvSpPr/>
          <p:nvPr/>
        </p:nvSpPr>
        <p:spPr>
          <a:xfrm>
            <a:off x="5531324" y="1247180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两种优于市场的股票交易策略：卡尔曼滤波与LSTM-AC模型</a:t>
            </a:r>
            <a:endParaRPr lang="en-US" sz="6036" dirty="0"/>
          </a:p>
        </p:txBody>
      </p:sp>
      <p:sp>
        <p:nvSpPr>
          <p:cNvPr id="7" name="Text 4"/>
          <p:cNvSpPr/>
          <p:nvPr/>
        </p:nvSpPr>
        <p:spPr>
          <a:xfrm>
            <a:off x="5531324" y="5343763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本文介绍了两种创新的股票交易策略,一个基于卡尔曼滤波,另一个基于LSTM-AC强化学习模型。通过实验验证,这两种策略均能实现显著优于市场平均水平的收益率,具有较高的实际应用价值。</a:t>
            </a: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5" name="Text 2"/>
          <p:cNvSpPr/>
          <p:nvPr/>
        </p:nvSpPr>
        <p:spPr>
          <a:xfrm>
            <a:off x="622991" y="648890"/>
            <a:ext cx="636638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TurtleSignalStrategy模型</a:t>
            </a:r>
            <a:endParaRPr lang="en-US" sz="4374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68" y="1754571"/>
            <a:ext cx="10689020" cy="60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5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5825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结果分析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396972"/>
            <a:ext cx="1055441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我们对Kalman滤波策略和LSTM-AC策略进行了详细的回测验证,结果显示这两种策略均能显著优于默认的买持策略。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5355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Kalman滤波策略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037993" y="5104924"/>
            <a:ext cx="5006221" cy="11592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该策略表现出较高的稳定性和收益,年化收益</a:t>
            </a:r>
            <a:r>
              <a:rPr lang="zh-CN" alt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表现</a:t>
            </a:r>
            <a:r>
              <a:rPr lang="zh-CN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出极高的稳定性和较高的收益，达到了</a:t>
            </a:r>
            <a:r>
              <a:rPr lang="en-US" altLang="zh-CN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5%-40%</a:t>
            </a:r>
            <a:endParaRPr lang="en-US" altLang="zh-CN" sz="1750" dirty="0"/>
          </a:p>
          <a:p>
            <a:pPr>
              <a:lnSpc>
                <a:spcPts val="2624"/>
              </a:lnSpc>
            </a:pP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显著优于市场平均水平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3806" y="45355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LSTM-AC策略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7593806" y="5104924"/>
            <a:ext cx="5006221" cy="11592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zh-CN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回测结果显示，基于</a:t>
            </a:r>
            <a:r>
              <a:rPr lang="en-US" altLang="zh-CN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LSTM-AC</a:t>
            </a:r>
            <a:r>
              <a:rPr lang="zh-CN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模型的策略的最高收益显著优于默认策略，年化收益率达到</a:t>
            </a:r>
            <a:r>
              <a:rPr lang="en-US" altLang="zh-CN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10%-200%</a:t>
            </a:r>
            <a:r>
              <a:rPr lang="zh-CN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，但较不稳定，有时会亏光。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000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工作历程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638782"/>
            <a:ext cx="1055441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在研究过程中,我们经历了多个关键步骤。首先尝试使用CTP接口下载数据,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但由于数据源的限制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,未能成功。于是转而使用yfinance库下载阿里巴巴的股票数据,并对其进行必要的预处理后导入VN.py平台。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3555206"/>
            <a:ext cx="1055441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接下来,我们分别实现了Kalman滤波策略和LSTM-AC模型。Kalman滤波策略是基于数学原理实现的,而LSTM-AC模型则结合了深度学习和强化学习算法。最后,我们对这两种策略进行了详细的回测验证,结果显示它们均能取得优异的交易业绩。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4804886"/>
            <a:ext cx="555427" cy="55542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037993" y="55824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数据获取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037993" y="6062901"/>
            <a:ext cx="238863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使用yfinance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库下载阿里巴巴</a:t>
            </a:r>
            <a:r>
              <a:rPr lang="zh-CN" alt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等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股票数据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4804886"/>
            <a:ext cx="555427" cy="55542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759881" y="55824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Kalman滤波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4759881" y="6062901"/>
            <a:ext cx="238863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基于数学原理实现Kalman滤波策略。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4804886"/>
            <a:ext cx="555427" cy="55542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81768" y="5582483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LSTM-AC模型</a:t>
            </a:r>
            <a:endParaRPr lang="en-US" sz="2187" dirty="0"/>
          </a:p>
        </p:txBody>
      </p:sp>
      <p:sp>
        <p:nvSpPr>
          <p:cNvPr id="15" name="Text 10"/>
          <p:cNvSpPr/>
          <p:nvPr/>
        </p:nvSpPr>
        <p:spPr>
          <a:xfrm>
            <a:off x="7481768" y="6062901"/>
            <a:ext cx="238863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结合LSTM和强化学习算法构建交易模型。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4804886"/>
            <a:ext cx="555427" cy="55542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03656" y="5582483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回测验证</a:t>
            </a:r>
            <a:endParaRPr lang="en-US" sz="2187" dirty="0"/>
          </a:p>
        </p:txBody>
      </p:sp>
      <p:sp>
        <p:nvSpPr>
          <p:cNvPr id="18" name="Text 12"/>
          <p:cNvSpPr/>
          <p:nvPr/>
        </p:nvSpPr>
        <p:spPr>
          <a:xfrm>
            <a:off x="10203656" y="6062901"/>
            <a:ext cx="238875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对两种策略进行详细的回测和分析。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6428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结论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670459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通过实验验证,我们提出的两种交易策略——Kalman滤波策略和LSTM-AC模型,均能显著优于市场平均水平,取得了较高的收益率和稳定性。这两种策略在实际应用中具有较高的价值,为投资者提供了新的交易工具。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4920139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未来我们将继续探索更多的交易策略,并结合实际市场数据进行深入研究,为投资者提供更加智能和有效的交易决策支持。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6428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zh-CN" altLang="en-US" sz="4374" dirty="0" smtClean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感谢聆听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5" name="Text 2"/>
          <p:cNvSpPr/>
          <p:nvPr/>
        </p:nvSpPr>
        <p:spPr>
          <a:xfrm>
            <a:off x="5552344" y="254983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简介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5552344" y="357746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本文详细介绍了两种创新的股票交易策略。第一种是基于卡尔曼滤波的策略,通过估计股票价格的趋势来进行交易决策。第二种是基于LSTM-AC强化学习模型的策略,结合时间序列预测和强化学习算法,实现了更加智能化的交易决策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552344" y="5160399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通过使用VN.py框架,结合这两种方法,我们实现了有效的交易策略,并进行了详细的回测验证,结果显示这两种策略均能显著优于市场平均水平。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9998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数据获取与预处理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938701"/>
            <a:ext cx="10554414" cy="781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我们使用yfinance库下载了阿里巴巴(BABA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</a:t>
            </a:r>
            <a:r>
              <a:rPr lang="zh-CN" alt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百度</a:t>
            </a:r>
            <a:r>
              <a:rPr lang="en-US" altLang="zh-CN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(BIDU</a:t>
            </a:r>
            <a:r>
              <a:rPr lang="en-US" altLang="zh-CN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</a:t>
            </a:r>
            <a:r>
              <a:rPr lang="zh-CN" alt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携程</a:t>
            </a:r>
            <a:r>
              <a:rPr lang="en-US" altLang="zh-CN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(TCOM)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的股票数据作为研究对象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。下载的数据经过必要的清洗和处理后,导入VN.py平台进行后续的策略开发和回测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3855125"/>
            <a:ext cx="10554414" cy="800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VN.py是一个强大的量化交易框架,提供了丰富的数据管理、策略开发和回测功能,为我们的研究提供了良好的支持。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49937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数据来源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037993" y="5563076"/>
            <a:ext cx="50062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624"/>
              </a:lnSpc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使用yfinance库下载阿里巴巴(BABA</a:t>
            </a:r>
            <a:r>
              <a:rPr lang="en-US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r>
              <a:rPr lang="en-US" altLang="zh-CN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</a:t>
            </a:r>
            <a:r>
              <a:rPr lang="zh-CN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百度</a:t>
            </a:r>
            <a:r>
              <a:rPr lang="en-US" altLang="zh-CN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(BIDU</a:t>
            </a:r>
            <a:r>
              <a:rPr lang="en-US" altLang="zh-CN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</a:p>
          <a:p>
            <a:pPr>
              <a:lnSpc>
                <a:spcPts val="2624"/>
              </a:lnSpc>
            </a:pPr>
            <a:r>
              <a:rPr lang="en-US" altLang="zh-CN" sz="17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  <a:r>
              <a:rPr lang="zh-CN" alt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携程</a:t>
            </a:r>
            <a:r>
              <a:rPr lang="en-US" altLang="zh-CN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(TCOM) </a:t>
            </a:r>
            <a:r>
              <a:rPr lang="en-US" sz="17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的股票数据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3806" y="499371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数据处理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593806" y="5563076"/>
            <a:ext cx="50062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下载的数据经过处理后导入VN.py平台进行管理和使用。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51866" y="741164"/>
            <a:ext cx="5295067" cy="661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12"/>
              </a:lnSpc>
              <a:buNone/>
            </a:pPr>
            <a:r>
              <a:rPr lang="en-US" sz="41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Kalman滤波策略</a:t>
            </a:r>
            <a:endParaRPr lang="en-US" sz="4169" dirty="0"/>
          </a:p>
        </p:txBody>
      </p:sp>
      <p:sp>
        <p:nvSpPr>
          <p:cNvPr id="6" name="Text 3"/>
          <p:cNvSpPr/>
          <p:nvPr/>
        </p:nvSpPr>
        <p:spPr>
          <a:xfrm>
            <a:off x="4451866" y="1720572"/>
            <a:ext cx="9384268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2"/>
              </a:lnSpc>
              <a:buNone/>
            </a:pPr>
            <a:r>
              <a:rPr lang="en-US" sz="166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Kalman滤波策略是我们提出的第一种交易策略。该策略通过卡尔曼滤波器估计股票价格的趋势,并根据滤波结果进行买卖操作。</a:t>
            </a:r>
            <a:endParaRPr lang="en-US" sz="1668" dirty="0"/>
          </a:p>
        </p:txBody>
      </p:sp>
      <p:sp>
        <p:nvSpPr>
          <p:cNvPr id="7" name="Text 4"/>
          <p:cNvSpPr/>
          <p:nvPr/>
        </p:nvSpPr>
        <p:spPr>
          <a:xfrm>
            <a:off x="4451866" y="2594134"/>
            <a:ext cx="9384268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2"/>
              </a:lnSpc>
              <a:buNone/>
            </a:pPr>
            <a:r>
              <a:rPr lang="en-US" sz="166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具体实现步骤包括:1)初始化卡尔曼滤波器;2)进行预测和更新步骤;3)根据滤波结果做出交易决策。通过这种方式,我们能够有效地捕捉股票价格的变化趋势,从而做出更加准确的交易决策。</a:t>
            </a:r>
            <a:endParaRPr lang="en-US" sz="1668" dirty="0"/>
          </a:p>
        </p:txBody>
      </p:sp>
      <p:sp>
        <p:nvSpPr>
          <p:cNvPr id="8" name="Shape 5"/>
          <p:cNvSpPr/>
          <p:nvPr/>
        </p:nvSpPr>
        <p:spPr>
          <a:xfrm>
            <a:off x="4748451" y="3467695"/>
            <a:ext cx="42267" cy="4020622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9" name="Shape 6"/>
          <p:cNvSpPr/>
          <p:nvPr/>
        </p:nvSpPr>
        <p:spPr>
          <a:xfrm>
            <a:off x="5007769" y="3923050"/>
            <a:ext cx="741283" cy="42267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0" name="Shape 7"/>
          <p:cNvSpPr/>
          <p:nvPr/>
        </p:nvSpPr>
        <p:spPr>
          <a:xfrm>
            <a:off x="4531281" y="3705939"/>
            <a:ext cx="476488" cy="476488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11" name="Text 8"/>
          <p:cNvSpPr/>
          <p:nvPr/>
        </p:nvSpPr>
        <p:spPr>
          <a:xfrm>
            <a:off x="4704040" y="3745587"/>
            <a:ext cx="130969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2" dirty="0"/>
          </a:p>
        </p:txBody>
      </p:sp>
      <p:sp>
        <p:nvSpPr>
          <p:cNvPr id="12" name="Text 9"/>
          <p:cNvSpPr/>
          <p:nvPr/>
        </p:nvSpPr>
        <p:spPr>
          <a:xfrm>
            <a:off x="5934432" y="3679388"/>
            <a:ext cx="2647474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6"/>
              </a:lnSpc>
              <a:buNone/>
            </a:pPr>
            <a:r>
              <a:rPr lang="en-US" sz="20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初始化</a:t>
            </a:r>
            <a:endParaRPr lang="en-US" sz="2085" dirty="0"/>
          </a:p>
        </p:txBody>
      </p:sp>
      <p:sp>
        <p:nvSpPr>
          <p:cNvPr id="13" name="Text 10"/>
          <p:cNvSpPr/>
          <p:nvPr/>
        </p:nvSpPr>
        <p:spPr>
          <a:xfrm>
            <a:off x="5934432" y="4137422"/>
            <a:ext cx="7901702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166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首先需要初始化卡尔曼滤波器的参数,包括状态向量、状态转移矩阵和测量矩阵等。</a:t>
            </a:r>
            <a:endParaRPr lang="en-US" sz="1668" dirty="0"/>
          </a:p>
        </p:txBody>
      </p:sp>
      <p:sp>
        <p:nvSpPr>
          <p:cNvPr id="14" name="Shape 11"/>
          <p:cNvSpPr/>
          <p:nvPr/>
        </p:nvSpPr>
        <p:spPr>
          <a:xfrm>
            <a:off x="5007769" y="5333821"/>
            <a:ext cx="741283" cy="42267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15" name="Shape 12"/>
          <p:cNvSpPr/>
          <p:nvPr/>
        </p:nvSpPr>
        <p:spPr>
          <a:xfrm>
            <a:off x="4531281" y="5116711"/>
            <a:ext cx="476488" cy="476488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16" name="Text 13"/>
          <p:cNvSpPr/>
          <p:nvPr/>
        </p:nvSpPr>
        <p:spPr>
          <a:xfrm>
            <a:off x="4681776" y="5156359"/>
            <a:ext cx="175498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2" dirty="0"/>
          </a:p>
        </p:txBody>
      </p:sp>
      <p:sp>
        <p:nvSpPr>
          <p:cNvPr id="17" name="Text 14"/>
          <p:cNvSpPr/>
          <p:nvPr/>
        </p:nvSpPr>
        <p:spPr>
          <a:xfrm>
            <a:off x="5934432" y="5090160"/>
            <a:ext cx="2647474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6"/>
              </a:lnSpc>
              <a:buNone/>
            </a:pPr>
            <a:r>
              <a:rPr lang="en-US" sz="20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预测步骤</a:t>
            </a:r>
            <a:endParaRPr lang="en-US" sz="2085" dirty="0"/>
          </a:p>
        </p:txBody>
      </p:sp>
      <p:sp>
        <p:nvSpPr>
          <p:cNvPr id="18" name="Text 15"/>
          <p:cNvSpPr/>
          <p:nvPr/>
        </p:nvSpPr>
        <p:spPr>
          <a:xfrm>
            <a:off x="5934432" y="5548193"/>
            <a:ext cx="7901702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166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利用系统的先验状态和控制输入,预测当前状态和协方差矩阵。</a:t>
            </a:r>
            <a:endParaRPr lang="en-US" sz="1668" dirty="0"/>
          </a:p>
        </p:txBody>
      </p:sp>
      <p:sp>
        <p:nvSpPr>
          <p:cNvPr id="19" name="Shape 16"/>
          <p:cNvSpPr/>
          <p:nvPr/>
        </p:nvSpPr>
        <p:spPr>
          <a:xfrm>
            <a:off x="5007769" y="6744593"/>
            <a:ext cx="741283" cy="42267"/>
          </a:xfrm>
          <a:prstGeom prst="rect">
            <a:avLst/>
          </a:prstGeom>
          <a:solidFill>
            <a:srgbClr val="BBC4DC"/>
          </a:solidFill>
          <a:ln/>
        </p:spPr>
      </p:sp>
      <p:sp>
        <p:nvSpPr>
          <p:cNvPr id="20" name="Shape 17"/>
          <p:cNvSpPr/>
          <p:nvPr/>
        </p:nvSpPr>
        <p:spPr>
          <a:xfrm>
            <a:off x="4531281" y="6527483"/>
            <a:ext cx="476488" cy="476488"/>
          </a:xfrm>
          <a:prstGeom prst="roundRect">
            <a:avLst>
              <a:gd name="adj" fmla="val 26671"/>
            </a:avLst>
          </a:prstGeom>
          <a:solidFill>
            <a:srgbClr val="DEE7F7"/>
          </a:solidFill>
          <a:ln/>
        </p:spPr>
      </p:sp>
      <p:sp>
        <p:nvSpPr>
          <p:cNvPr id="21" name="Text 18"/>
          <p:cNvSpPr/>
          <p:nvPr/>
        </p:nvSpPr>
        <p:spPr>
          <a:xfrm>
            <a:off x="4683681" y="6567130"/>
            <a:ext cx="171569" cy="397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7"/>
              </a:lnSpc>
              <a:buNone/>
            </a:pPr>
            <a:r>
              <a:rPr lang="en-US" sz="250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2" dirty="0"/>
          </a:p>
        </p:txBody>
      </p:sp>
      <p:sp>
        <p:nvSpPr>
          <p:cNvPr id="22" name="Text 19"/>
          <p:cNvSpPr/>
          <p:nvPr/>
        </p:nvSpPr>
        <p:spPr>
          <a:xfrm>
            <a:off x="5934432" y="6500932"/>
            <a:ext cx="2647474" cy="330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6"/>
              </a:lnSpc>
              <a:buNone/>
            </a:pPr>
            <a:r>
              <a:rPr lang="en-US" sz="2085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更新步骤</a:t>
            </a:r>
            <a:endParaRPr lang="en-US" sz="2085" dirty="0"/>
          </a:p>
        </p:txBody>
      </p:sp>
      <p:sp>
        <p:nvSpPr>
          <p:cNvPr id="23" name="Text 20"/>
          <p:cNvSpPr/>
          <p:nvPr/>
        </p:nvSpPr>
        <p:spPr>
          <a:xfrm>
            <a:off x="5934432" y="6958965"/>
            <a:ext cx="7901702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02"/>
              </a:lnSpc>
              <a:buNone/>
            </a:pPr>
            <a:r>
              <a:rPr lang="en-US" sz="1668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利用测量值对预测状态进行修正,计算卡尔曼增益并更新状态和协方差矩阵。</a:t>
            </a:r>
            <a:endParaRPr lang="en-US" sz="166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5" name="Text 2"/>
          <p:cNvSpPr/>
          <p:nvPr/>
        </p:nvSpPr>
        <p:spPr>
          <a:xfrm>
            <a:off x="1361825" y="1281827"/>
            <a:ext cx="5295067" cy="661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12"/>
              </a:lnSpc>
              <a:buNone/>
            </a:pPr>
            <a:r>
              <a:rPr lang="en-US" sz="416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Kalman滤波策略</a:t>
            </a:r>
            <a:endParaRPr lang="en-US" sz="4169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58" y="204952"/>
            <a:ext cx="6950841" cy="390984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59" y="4310592"/>
            <a:ext cx="6950841" cy="369625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0" y="4316438"/>
            <a:ext cx="6946650" cy="36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4326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LSTM-AC模型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370892"/>
            <a:ext cx="93064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LSTM-AC模型是我们提出的第二种交易策略。该模型结合了LSTM神经网络和Actor-Critic强化学习算法,用于股票价格的预测和交易决策。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287316"/>
            <a:ext cx="93064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LSTM网络能够有效地处理时间序列数据,Actor网络生成动作概率分布,Critic网络评估当前状态的价值。通过训练这个模型,我们能够实现更加智能化的交易决策。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33199" y="445365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9" name="Text 6"/>
          <p:cNvSpPr/>
          <p:nvPr/>
        </p:nvSpPr>
        <p:spPr>
          <a:xfrm>
            <a:off x="1014413" y="4495324"/>
            <a:ext cx="1373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1555313" y="44536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LSTM网络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1555313" y="4934069"/>
            <a:ext cx="38200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处理时间序列数据,捕捉价格变化规律。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597485" y="445365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13" name="Text 10"/>
          <p:cNvSpPr/>
          <p:nvPr/>
        </p:nvSpPr>
        <p:spPr>
          <a:xfrm>
            <a:off x="5755362" y="4495324"/>
            <a:ext cx="18407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6319599" y="44536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Actor网络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6319599" y="4934069"/>
            <a:ext cx="38200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生成买卖动作的概率分布。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33199" y="607266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E7F7"/>
          </a:solidFill>
          <a:ln/>
        </p:spPr>
      </p:sp>
      <p:sp>
        <p:nvSpPr>
          <p:cNvPr id="17" name="Text 14"/>
          <p:cNvSpPr/>
          <p:nvPr/>
        </p:nvSpPr>
        <p:spPr>
          <a:xfrm>
            <a:off x="993100" y="6114336"/>
            <a:ext cx="18002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8" name="Text 15"/>
          <p:cNvSpPr/>
          <p:nvPr/>
        </p:nvSpPr>
        <p:spPr>
          <a:xfrm>
            <a:off x="1555313" y="60726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Critic网络</a:t>
            </a:r>
            <a:endParaRPr lang="en-US" sz="2187" dirty="0"/>
          </a:p>
        </p:txBody>
      </p:sp>
      <p:sp>
        <p:nvSpPr>
          <p:cNvPr id="19" name="Text 16"/>
          <p:cNvSpPr/>
          <p:nvPr/>
        </p:nvSpPr>
        <p:spPr>
          <a:xfrm>
            <a:off x="1555313" y="6553081"/>
            <a:ext cx="8584287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评估当前状态的价值,为Actor网络提供反馈。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5" name="Text 2"/>
          <p:cNvSpPr/>
          <p:nvPr/>
        </p:nvSpPr>
        <p:spPr>
          <a:xfrm>
            <a:off x="622992" y="6488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LSTM-AC模型</a:t>
            </a:r>
            <a:endParaRPr lang="en-US" sz="4374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42" y="1569853"/>
            <a:ext cx="11308515" cy="60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5" name="Text 2"/>
          <p:cNvSpPr/>
          <p:nvPr/>
        </p:nvSpPr>
        <p:spPr>
          <a:xfrm>
            <a:off x="622992" y="6488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LSTM-AC模型</a:t>
            </a:r>
            <a:endParaRPr lang="en-US" sz="4374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31" y="1662424"/>
            <a:ext cx="11067394" cy="59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58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5" name="Text 2"/>
          <p:cNvSpPr/>
          <p:nvPr/>
        </p:nvSpPr>
        <p:spPr>
          <a:xfrm>
            <a:off x="622992" y="64889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4" dirty="0" err="1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AtrRsiStrategy模型</a:t>
            </a:r>
            <a:endParaRPr lang="en-US" sz="4374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40" y="1486556"/>
            <a:ext cx="10941270" cy="615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53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387</Words>
  <Application>Microsoft Office PowerPoint</Application>
  <PresentationFormat>自定义</PresentationFormat>
  <Paragraphs>78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Roboto</vt:lpstr>
      <vt:lpstr>Roboto Slab</vt:lpstr>
      <vt:lpstr>等线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帐户</cp:lastModifiedBy>
  <cp:revision>9</cp:revision>
  <dcterms:created xsi:type="dcterms:W3CDTF">2024-06-08T09:21:14Z</dcterms:created>
  <dcterms:modified xsi:type="dcterms:W3CDTF">2024-06-08T10:34:18Z</dcterms:modified>
</cp:coreProperties>
</file>